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3" r:id="rId1"/>
    <p:sldMasterId id="2147483734" r:id="rId2"/>
    <p:sldMasterId id="2147483735" r:id="rId3"/>
  </p:sldMasterIdLst>
  <p:notesMasterIdLst>
    <p:notesMasterId r:id="rId16"/>
  </p:notesMasterIdLst>
  <p:sldIdLst>
    <p:sldId id="256" r:id="rId4"/>
    <p:sldId id="257" r:id="rId5"/>
    <p:sldId id="258" r:id="rId6"/>
    <p:sldId id="259" r:id="rId7"/>
    <p:sldId id="260" r:id="rId8"/>
    <p:sldId id="261" r:id="rId9"/>
    <p:sldId id="307" r:id="rId10"/>
    <p:sldId id="262" r:id="rId11"/>
    <p:sldId id="306" r:id="rId12"/>
    <p:sldId id="308" r:id="rId13"/>
    <p:sldId id="264" r:id="rId14"/>
    <p:sldId id="265" r:id="rId15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7"/>
      <p:bold r:id="rId18"/>
      <p:italic r:id="rId19"/>
      <p:boldItalic r:id="rId20"/>
    </p:embeddedFont>
    <p:embeddedFont>
      <p:font typeface="Roboto Medium" panose="020000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  <p15:guide id="6" pos="102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EEE"/>
    <a:srgbClr val="8665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E529824-8523-4527-8CD3-08BE7BD76ACC}">
  <a:tblStyle styleId="{2E529824-8523-4527-8CD3-08BE7BD76AC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2" autoAdjust="0"/>
    <p:restoredTop sz="97073" autoAdjust="0"/>
  </p:normalViewPr>
  <p:slideViewPr>
    <p:cSldViewPr snapToGrid="0">
      <p:cViewPr varScale="1">
        <p:scale>
          <a:sx n="131" d="100"/>
          <a:sy n="131" d="100"/>
        </p:scale>
        <p:origin x="126" y="690"/>
      </p:cViewPr>
      <p:guideLst>
        <p:guide pos="5533"/>
        <p:guide pos="397"/>
        <p:guide orient="horz" pos="3240"/>
        <p:guide orient="horz"/>
        <p:guide orient="horz" pos="510"/>
        <p:guide pos="10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8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0f7d84ce1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30f7d84ce1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104438fca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3104438fca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0f7d84ce1d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30f7d84ce1d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04901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9120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лок текст + картинка" type="title">
  <p:cSld name="TITL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495300" y="1493850"/>
            <a:ext cx="4424100" cy="21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71" name="Google Shape;7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3625" y="843000"/>
            <a:ext cx="3457500" cy="3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47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, фон градиент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604350" y="1999200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этапы процесса">
  <p:cSld name="CUSTOM_5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8" name="Google Shape;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80" name="Google Shape;8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sp>
        <p:nvSpPr>
          <p:cNvPr id="81" name="Google Shape;81;p19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9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9"/>
          <p:cNvSpPr txBox="1"/>
          <p:nvPr/>
        </p:nvSpPr>
        <p:spPr>
          <a:xfrm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9"/>
          <p:cNvSpPr txBox="1"/>
          <p:nvPr/>
        </p:nvSpPr>
        <p:spPr>
          <a:xfrm>
            <a:off x="2828343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640705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в 2 колонки ">
  <p:cSld name="CUSTOM_8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1" name="Google Shape;91;p20"/>
          <p:cNvGraphicFramePr/>
          <p:nvPr/>
        </p:nvGraphicFramePr>
        <p:xfrm>
          <a:off x="655650" y="174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{2E529824-8523-4527-8CD3-08BE7BD76ACC}</a:tableStyleId>
              </a:tblPr>
              <a:tblGrid>
                <a:gridCol w="38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Описание эксперимента</a:t>
                      </a:r>
                      <a:r>
                        <a:rPr lang="ru" sz="1700" b="1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Технические детали</a:t>
                      </a:r>
                      <a:endParaRPr sz="17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175">
                <a:tc>
                  <a:txBody>
                    <a:bodyPr/>
                    <a:lstStyle/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Гипотеза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Целевая аудитория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Ожидаемый результат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Roboto"/>
                        <a:buChar char="●"/>
                      </a:pPr>
                      <a:r>
                        <a:rPr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Настройки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Метрики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сылка на источник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/>
        </p:nvSpPr>
        <p:spPr>
          <a:xfrm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добавьте ссылку на источник</a:t>
            </a:r>
            <a:endParaRPr sz="1100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подтемой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 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8" name="Google Shape;98;p23"/>
          <p:cNvGraphicFramePr/>
          <p:nvPr/>
        </p:nvGraphicFramePr>
        <p:xfrm>
          <a:off x="608700" y="15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{2E529824-8523-4527-8CD3-08BE7BD76ACC}</a:tableStyleId>
              </a:tblPr>
              <a:tblGrid>
                <a:gridCol w="39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7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лашки + иллюстрация">
  <p:cSld name="SECTION_TITLE_AND_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24"/>
          <p:cNvSpPr/>
          <p:nvPr/>
        </p:nvSpPr>
        <p:spPr>
          <a:xfrm>
            <a:off x="791625" y="1039150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791625" y="1904882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791625" y="2770607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791625" y="3636339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900" y="1409075"/>
            <a:ext cx="2468700" cy="2468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блока">
  <p:cSld name="CUSTOM_7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/>
          <p:nvPr/>
        </p:nvSpPr>
        <p:spPr>
          <a:xfrm>
            <a:off x="932713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3436420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5940127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1073575" y="2074863"/>
            <a:ext cx="184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sz="1100"/>
          </a:p>
        </p:txBody>
      </p:sp>
      <p:sp>
        <p:nvSpPr>
          <p:cNvPr id="114" name="Google Shape;114;p26"/>
          <p:cNvSpPr txBox="1"/>
          <p:nvPr/>
        </p:nvSpPr>
        <p:spPr>
          <a:xfrm>
            <a:off x="3530920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  <p:sp>
        <p:nvSpPr>
          <p:cNvPr id="115" name="Google Shape;115;p26"/>
          <p:cNvSpPr txBox="1"/>
          <p:nvPr/>
        </p:nvSpPr>
        <p:spPr>
          <a:xfrm>
            <a:off x="6080975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пределение" type="title">
  <p:cSld name="TITL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7710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2" name="Google Shape;122;p28"/>
          <p:cNvSpPr txBox="1"/>
          <p:nvPr/>
        </p:nvSpPr>
        <p:spPr>
          <a:xfrm>
            <a:off x="549614" y="1802270"/>
            <a:ext cx="7636200" cy="31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>
                <a:solidFill>
                  <a:srgbClr val="9857F3"/>
                </a:solidFill>
                <a:latin typeface="Roboto"/>
                <a:ea typeface="Roboto"/>
                <a:cs typeface="Roboto"/>
                <a:sym typeface="Roboto"/>
              </a:rPr>
              <a:t>Определение</a:t>
            </a:r>
            <a:r>
              <a:rPr lang="ru" sz="24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– </a:t>
            </a:r>
            <a:r>
              <a:rPr lang="ru" sz="2400"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их типов данных, соглашений об именовании и правил проверки целостностей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жный тезис крупным шрифтом " type="secHead">
  <p:cSld name="SECTION_HEADER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>
            <a:spLocks noGrp="1"/>
          </p:cNvSpPr>
          <p:nvPr>
            <p:ph type="title"/>
          </p:nvPr>
        </p:nvSpPr>
        <p:spPr>
          <a:xfrm>
            <a:off x="500550" y="1940306"/>
            <a:ext cx="7935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5" name="Google Shape;125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+ картинка" type="tx">
  <p:cSld name="TITLE_AND_BOD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28" name="Google Shape;128;p30"/>
          <p:cNvSpPr txBox="1"/>
          <p:nvPr/>
        </p:nvSpPr>
        <p:spPr>
          <a:xfrm>
            <a:off x="630550" y="1572900"/>
            <a:ext cx="3906300" cy="17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Главная мысль </a:t>
            </a:r>
            <a:endParaRPr sz="3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слайда, тезис, определение</a:t>
            </a:r>
            <a:endParaRPr sz="3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9" name="Google Shape;129;p30"/>
          <p:cNvPicPr preferRelativeResize="0"/>
          <p:nvPr/>
        </p:nvPicPr>
        <p:blipFill rotWithShape="1">
          <a:blip r:embed="rId2">
            <a:alphaModFix/>
          </a:blip>
          <a:srcRect t="10742" b="10734"/>
          <a:stretch/>
        </p:blipFill>
        <p:spPr>
          <a:xfrm>
            <a:off x="5581050" y="867901"/>
            <a:ext cx="2868000" cy="31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3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34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8" name="Google Shape;138;p34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39" name="Google Shape;139;p3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6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37"/>
          <p:cNvSpPr/>
          <p:nvPr/>
        </p:nvSpPr>
        <p:spPr>
          <a:xfrm>
            <a:off x="606200" y="1441163"/>
            <a:ext cx="7938600" cy="35649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37"/>
          <p:cNvSpPr txBox="1">
            <a:spLocks noGrp="1"/>
          </p:cNvSpPr>
          <p:nvPr>
            <p:ph type="subTitle" idx="1"/>
          </p:nvPr>
        </p:nvSpPr>
        <p:spPr>
          <a:xfrm>
            <a:off x="743675" y="1496071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8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9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39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0"/>
          <p:cNvSpPr/>
          <p:nvPr/>
        </p:nvSpPr>
        <p:spPr>
          <a:xfrm>
            <a:off x="362300" y="1364963"/>
            <a:ext cx="4748700" cy="35649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40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58" name="Google Shape;158;p40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500550" y="1783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41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162" name="Google Shape;162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2"/>
          <p:cNvSpPr txBox="1">
            <a:spLocks noGrp="1"/>
          </p:cNvSpPr>
          <p:nvPr>
            <p:ph type="title"/>
          </p:nvPr>
        </p:nvSpPr>
        <p:spPr>
          <a:xfrm>
            <a:off x="500550" y="2545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-синий">
  <p:cSld name="MAIN_POINT_2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4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92"/>
          <p:cNvPicPr preferRelativeResize="0"/>
          <p:nvPr/>
        </p:nvPicPr>
        <p:blipFill rotWithShape="1">
          <a:blip r:embed="rId3">
            <a:alphaModFix/>
          </a:blip>
          <a:srcRect t="5495" b="38716"/>
          <a:stretch/>
        </p:blipFill>
        <p:spPr>
          <a:xfrm>
            <a:off x="-75950" y="0"/>
            <a:ext cx="9219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92"/>
          <p:cNvSpPr/>
          <p:nvPr/>
        </p:nvSpPr>
        <p:spPr>
          <a:xfrm>
            <a:off x="433125" y="553500"/>
            <a:ext cx="4161600" cy="415500"/>
          </a:xfrm>
          <a:prstGeom prst="roundRect">
            <a:avLst>
              <a:gd name="adj" fmla="val 16667"/>
            </a:avLst>
          </a:prstGeom>
          <a:solidFill>
            <a:srgbClr val="740FB4"/>
          </a:solidFill>
          <a:ln>
            <a:noFill/>
          </a:ln>
          <a:effectLst>
            <a:outerShdw blurRad="200025" dist="28575" dir="5400000" algn="bl" rotWithShape="0">
              <a:srgbClr val="000000">
                <a:alpha val="2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" name="Google Shape;374;p92"/>
          <p:cNvSpPr txBox="1"/>
          <p:nvPr/>
        </p:nvSpPr>
        <p:spPr>
          <a:xfrm>
            <a:off x="433125" y="1890725"/>
            <a:ext cx="7584300" cy="815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1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Сервис доставки еды</a:t>
            </a:r>
            <a:endParaRPr sz="41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5" name="Google Shape;375;p92"/>
          <p:cNvSpPr txBox="1"/>
          <p:nvPr/>
        </p:nvSpPr>
        <p:spPr>
          <a:xfrm>
            <a:off x="536525" y="553500"/>
            <a:ext cx="4341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rgbClr val="F4F4F6"/>
                </a:solidFill>
                <a:latin typeface="Roboto Medium"/>
                <a:ea typeface="Roboto Medium"/>
                <a:cs typeface="Roboto Medium"/>
                <a:sym typeface="Roboto Medium"/>
              </a:rPr>
              <a:t>Django-</a:t>
            </a:r>
            <a:r>
              <a:rPr lang="ru-RU" sz="1500" dirty="0">
                <a:solidFill>
                  <a:srgbClr val="F4F4F6"/>
                </a:solidFill>
                <a:latin typeface="Roboto Medium"/>
                <a:ea typeface="Roboto Medium"/>
                <a:cs typeface="Roboto Medium"/>
                <a:sym typeface="Roboto Medium"/>
              </a:rPr>
              <a:t>разработчик</a:t>
            </a:r>
            <a:endParaRPr sz="1500" dirty="0">
              <a:solidFill>
                <a:srgbClr val="F4F4F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76" name="Google Shape;376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08125" y="2113144"/>
            <a:ext cx="1787901" cy="2849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Выводы</a:t>
            </a:r>
            <a:endParaRPr dirty="0"/>
          </a:p>
        </p:txBody>
      </p:sp>
      <p:sp>
        <p:nvSpPr>
          <p:cNvPr id="6" name="Rounded Rectangle 5"/>
          <p:cNvSpPr/>
          <p:nvPr/>
        </p:nvSpPr>
        <p:spPr>
          <a:xfrm>
            <a:off x="1005840" y="1250898"/>
            <a:ext cx="7315200" cy="1858061"/>
          </a:xfrm>
          <a:prstGeom prst="roundRect">
            <a:avLst/>
          </a:prstGeom>
          <a:solidFill>
            <a:srgbClr val="F0F0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82880" tIns="91440" rIns="182880" rtlCol="0" anchor="ctr"/>
          <a:lstStyle/>
          <a:p>
            <a:pPr algn="ctr">
              <a:spcAft>
                <a:spcPts val="600"/>
              </a:spcAft>
              <a:defRPr sz="1700" b="1">
                <a:latin typeface="Roboto"/>
              </a:defRPr>
            </a:pPr>
            <a:r>
              <a:rPr dirty="0" err="1">
                <a:solidFill>
                  <a:schemeClr val="tx1"/>
                </a:solidFill>
              </a:rPr>
              <a:t>Достижение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целей</a:t>
            </a:r>
            <a:r>
              <a:rPr dirty="0">
                <a:solidFill>
                  <a:schemeClr val="tx1"/>
                </a:solidFill>
              </a:rPr>
              <a:t>:</a:t>
            </a:r>
          </a:p>
          <a:p>
            <a:pPr>
              <a:spcAft>
                <a:spcPts val="200"/>
              </a:spcAft>
              <a:defRPr sz="1400">
                <a:latin typeface="Roboto"/>
              </a:defRPr>
            </a:pPr>
            <a:r>
              <a:rPr dirty="0">
                <a:solidFill>
                  <a:schemeClr val="tx1"/>
                </a:solidFill>
              </a:rPr>
              <a:t>- </a:t>
            </a:r>
            <a:r>
              <a:rPr dirty="0" err="1">
                <a:solidFill>
                  <a:schemeClr val="tx1"/>
                </a:solidFill>
              </a:rPr>
              <a:t>Успешно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реализован</a:t>
            </a:r>
            <a:r>
              <a:rPr dirty="0">
                <a:solidFill>
                  <a:schemeClr val="tx1"/>
                </a:solidFill>
              </a:rPr>
              <a:t> REST API </a:t>
            </a:r>
            <a:r>
              <a:rPr dirty="0" err="1">
                <a:solidFill>
                  <a:schemeClr val="tx1"/>
                </a:solidFill>
              </a:rPr>
              <a:t>на</a:t>
            </a:r>
            <a:r>
              <a:rPr dirty="0">
                <a:solidFill>
                  <a:schemeClr val="tx1"/>
                </a:solidFill>
              </a:rPr>
              <a:t> Django REST Framework</a:t>
            </a:r>
          </a:p>
          <a:p>
            <a:pPr>
              <a:spcAft>
                <a:spcPts val="200"/>
              </a:spcAft>
              <a:defRPr sz="1400">
                <a:latin typeface="Roboto"/>
              </a:defRPr>
            </a:pPr>
            <a:r>
              <a:rPr dirty="0">
                <a:solidFill>
                  <a:schemeClr val="tx1"/>
                </a:solidFill>
              </a:rPr>
              <a:t>- </a:t>
            </a:r>
            <a:r>
              <a:rPr dirty="0" err="1">
                <a:solidFill>
                  <a:schemeClr val="tx1"/>
                </a:solidFill>
              </a:rPr>
              <a:t>Настроена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асинхронная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обработка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задач</a:t>
            </a:r>
            <a:r>
              <a:rPr dirty="0">
                <a:solidFill>
                  <a:schemeClr val="tx1"/>
                </a:solidFill>
              </a:rPr>
              <a:t> с Celery</a:t>
            </a:r>
          </a:p>
          <a:p>
            <a:pPr>
              <a:spcAft>
                <a:spcPts val="200"/>
              </a:spcAft>
              <a:defRPr sz="1400">
                <a:latin typeface="Roboto"/>
              </a:defRPr>
            </a:pPr>
            <a:r>
              <a:rPr dirty="0">
                <a:solidFill>
                  <a:schemeClr val="tx1"/>
                </a:solidFill>
              </a:rPr>
              <a:t>- </a:t>
            </a:r>
            <a:r>
              <a:rPr dirty="0" err="1">
                <a:solidFill>
                  <a:schemeClr val="tx1"/>
                </a:solidFill>
              </a:rPr>
              <a:t>Разработан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современный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фронтенд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на</a:t>
            </a:r>
            <a:r>
              <a:rPr dirty="0">
                <a:solidFill>
                  <a:schemeClr val="tx1"/>
                </a:solidFill>
              </a:rPr>
              <a:t> Vue.js</a:t>
            </a:r>
          </a:p>
          <a:p>
            <a:pPr>
              <a:spcAft>
                <a:spcPts val="200"/>
              </a:spcAft>
              <a:defRPr sz="1400">
                <a:latin typeface="Roboto"/>
              </a:defRPr>
            </a:pPr>
            <a:r>
              <a:rPr dirty="0">
                <a:solidFill>
                  <a:schemeClr val="tx1"/>
                </a:solidFill>
              </a:rPr>
              <a:t>- </a:t>
            </a:r>
            <a:r>
              <a:rPr dirty="0" err="1">
                <a:solidFill>
                  <a:schemeClr val="tx1"/>
                </a:solidFill>
              </a:rPr>
              <a:t>Внедрена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система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мониторинга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7" name="Rounded Rectangle 5">
            <a:extLst>
              <a:ext uri="{FF2B5EF4-FFF2-40B4-BE49-F238E27FC236}">
                <a16:creationId xmlns:a16="http://schemas.microsoft.com/office/drawing/2014/main" id="{B9FF49FE-A839-4A0F-88AF-961ABE16BB65}"/>
              </a:ext>
            </a:extLst>
          </p:cNvPr>
          <p:cNvSpPr/>
          <p:nvPr/>
        </p:nvSpPr>
        <p:spPr>
          <a:xfrm>
            <a:off x="1005840" y="3332781"/>
            <a:ext cx="7315200" cy="1645919"/>
          </a:xfrm>
          <a:prstGeom prst="roundRect">
            <a:avLst/>
          </a:prstGeom>
          <a:solidFill>
            <a:srgbClr val="F0F0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82880" tIns="91440" rIns="182880" rtlCol="0" anchor="ctr"/>
          <a:lstStyle/>
          <a:p>
            <a:pPr algn="ctr">
              <a:spcAft>
                <a:spcPts val="600"/>
              </a:spcAft>
              <a:defRPr sz="1700" b="1">
                <a:latin typeface="Roboto"/>
              </a:defRPr>
            </a:pPr>
            <a:r>
              <a:rPr lang="ru-RU" dirty="0">
                <a:solidFill>
                  <a:schemeClr val="tx1"/>
                </a:solidFill>
              </a:rPr>
              <a:t>Дальнейшее развитие:</a:t>
            </a:r>
          </a:p>
          <a:p>
            <a:pPr>
              <a:spcAft>
                <a:spcPts val="200"/>
              </a:spcAft>
              <a:defRPr sz="1400">
                <a:latin typeface="Roboto"/>
              </a:defRPr>
            </a:pPr>
            <a:r>
              <a:rPr lang="ru-RU" dirty="0">
                <a:solidFill>
                  <a:schemeClr val="tx1"/>
                </a:solidFill>
              </a:rPr>
              <a:t>- Добавление новых функций (рейтинги, отзывы)</a:t>
            </a:r>
          </a:p>
          <a:p>
            <a:pPr>
              <a:spcAft>
                <a:spcPts val="200"/>
              </a:spcAft>
              <a:defRPr sz="1400">
                <a:latin typeface="Roboto"/>
              </a:defRPr>
            </a:pPr>
            <a:r>
              <a:rPr lang="ru-RU" dirty="0">
                <a:solidFill>
                  <a:schemeClr val="tx1"/>
                </a:solidFill>
              </a:rPr>
              <a:t>- Оптимизация производительности</a:t>
            </a:r>
          </a:p>
          <a:p>
            <a:pPr>
              <a:spcAft>
                <a:spcPts val="200"/>
              </a:spcAft>
              <a:defRPr sz="1400">
                <a:latin typeface="Roboto"/>
              </a:defRPr>
            </a:pPr>
            <a:r>
              <a:rPr lang="ru-RU" dirty="0">
                <a:solidFill>
                  <a:schemeClr val="tx1"/>
                </a:solidFill>
              </a:rPr>
              <a:t>- Расширение системы мониторинга</a:t>
            </a:r>
          </a:p>
          <a:p>
            <a:pPr>
              <a:spcAft>
                <a:spcPts val="200"/>
              </a:spcAft>
              <a:defRPr sz="1400">
                <a:latin typeface="Roboto"/>
              </a:defRPr>
            </a:pPr>
            <a:r>
              <a:rPr lang="ru-RU" dirty="0">
                <a:solidFill>
                  <a:schemeClr val="tx1"/>
                </a:solidFill>
              </a:rPr>
              <a:t>- Внедрение CI/CD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7" name="Google Shape;447;p100"/>
          <p:cNvPicPr preferRelativeResize="0"/>
          <p:nvPr/>
        </p:nvPicPr>
        <p:blipFill rotWithShape="1">
          <a:blip r:embed="rId3">
            <a:alphaModFix/>
          </a:blip>
          <a:srcRect l="10873" b="29922"/>
          <a:stretch/>
        </p:blipFill>
        <p:spPr>
          <a:xfrm>
            <a:off x="-75950" y="0"/>
            <a:ext cx="94087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100"/>
          <p:cNvSpPr txBox="1"/>
          <p:nvPr/>
        </p:nvSpPr>
        <p:spPr>
          <a:xfrm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sz="4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9" name="Google Shape;449;p100"/>
          <p:cNvSpPr txBox="1"/>
          <p:nvPr/>
        </p:nvSpPr>
        <p:spPr>
          <a:xfrm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0" name="Google Shape;450;p100"/>
          <p:cNvSpPr txBox="1"/>
          <p:nvPr/>
        </p:nvSpPr>
        <p:spPr>
          <a:xfrm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1" name="Google Shape;451;p100"/>
          <p:cNvSpPr txBox="1"/>
          <p:nvPr/>
        </p:nvSpPr>
        <p:spPr>
          <a:xfrm>
            <a:off x="7230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2" name="Google Shape;452;p100"/>
          <p:cNvSpPr txBox="1"/>
          <p:nvPr/>
        </p:nvSpPr>
        <p:spPr>
          <a:xfrm>
            <a:off x="44433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Google Shape;460;p101"/>
          <p:cNvPicPr preferRelativeResize="0"/>
          <p:nvPr/>
        </p:nvPicPr>
        <p:blipFill rotWithShape="1">
          <a:blip r:embed="rId3">
            <a:alphaModFix/>
          </a:blip>
          <a:srcRect t="5495" b="38716"/>
          <a:stretch/>
        </p:blipFill>
        <p:spPr>
          <a:xfrm>
            <a:off x="-75950" y="0"/>
            <a:ext cx="9219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101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462" name="Google Shape;462;p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8113" y="1616723"/>
            <a:ext cx="595986" cy="595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93"/>
          <p:cNvSpPr txBox="1">
            <a:spLocks noGrp="1"/>
          </p:cNvSpPr>
          <p:nvPr>
            <p:ph type="title"/>
          </p:nvPr>
        </p:nvSpPr>
        <p:spPr>
          <a:xfrm>
            <a:off x="744125" y="1415974"/>
            <a:ext cx="79353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383" name="Google Shape;383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062" y="3841075"/>
            <a:ext cx="545712" cy="54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75" y="3890890"/>
            <a:ext cx="537262" cy="53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94"/>
          <p:cNvSpPr txBox="1">
            <a:spLocks noGrp="1"/>
          </p:cNvSpPr>
          <p:nvPr>
            <p:ph type="title"/>
          </p:nvPr>
        </p:nvSpPr>
        <p:spPr>
          <a:xfrm>
            <a:off x="500550" y="821224"/>
            <a:ext cx="8520600" cy="1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Защита проекта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Тема: </a:t>
            </a:r>
            <a:r>
              <a:rPr lang="ru-RU" sz="3000" dirty="0"/>
              <a:t>Сервис доставки еды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1" name="Google Shape;391;p94"/>
          <p:cNvSpPr txBox="1"/>
          <p:nvPr/>
        </p:nvSpPr>
        <p:spPr>
          <a:xfrm>
            <a:off x="3899475" y="2746326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 b="1" dirty="0">
                <a:solidFill>
                  <a:srgbClr val="9857F3"/>
                </a:solidFill>
                <a:latin typeface="Roboto"/>
                <a:ea typeface="Roboto"/>
                <a:cs typeface="Roboto"/>
                <a:sym typeface="Roboto"/>
              </a:rPr>
              <a:t>Артур Зайнуллин</a:t>
            </a:r>
            <a:endParaRPr sz="2300" b="1" dirty="0">
              <a:solidFill>
                <a:srgbClr val="9857F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2" name="Google Shape;392;p94"/>
          <p:cNvSpPr txBox="1"/>
          <p:nvPr/>
        </p:nvSpPr>
        <p:spPr>
          <a:xfrm>
            <a:off x="3899475" y="3122213"/>
            <a:ext cx="5337300" cy="904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 Опыт работы: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- Более </a:t>
            </a:r>
            <a:r>
              <a:rPr lang="en-US" sz="1300" dirty="0">
                <a:latin typeface="Roboto Medium"/>
                <a:ea typeface="Roboto Medium"/>
                <a:cs typeface="Roboto Medium"/>
                <a:sym typeface="Roboto Medium"/>
              </a:rPr>
              <a:t>3</a:t>
            </a: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 лет в IT-индустрии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- Разработка </a:t>
            </a:r>
            <a:r>
              <a:rPr lang="en-US" sz="1300" dirty="0">
                <a:latin typeface="Roboto Medium"/>
                <a:ea typeface="Roboto Medium"/>
                <a:cs typeface="Roboto Medium"/>
                <a:sym typeface="Roboto Medium"/>
              </a:rPr>
              <a:t>ERP </a:t>
            </a: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систем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95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398" name="Google Shape;398;p95"/>
          <p:cNvSpPr/>
          <p:nvPr/>
        </p:nvSpPr>
        <p:spPr>
          <a:xfrm>
            <a:off x="1187100" y="110983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9" name="Google Shape;399;p95"/>
          <p:cNvSpPr/>
          <p:nvPr/>
        </p:nvSpPr>
        <p:spPr>
          <a:xfrm>
            <a:off x="1186500" y="1645364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0" name="Google Shape;400;p95"/>
          <p:cNvSpPr/>
          <p:nvPr/>
        </p:nvSpPr>
        <p:spPr>
          <a:xfrm>
            <a:off x="1186500" y="2225548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1" name="Google Shape;401;p95"/>
          <p:cNvSpPr/>
          <p:nvPr/>
        </p:nvSpPr>
        <p:spPr>
          <a:xfrm>
            <a:off x="1186476" y="333213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02" name="Google Shape;402;p95"/>
          <p:cNvCxnSpPr>
            <a:stCxn id="398" idx="1"/>
            <a:endCxn id="399" idx="1"/>
          </p:cNvCxnSpPr>
          <p:nvPr/>
        </p:nvCxnSpPr>
        <p:spPr>
          <a:xfrm rot="10800000" flipV="1">
            <a:off x="1186500" y="1297936"/>
            <a:ext cx="600" cy="535528"/>
          </a:xfrm>
          <a:prstGeom prst="bentConnector3">
            <a:avLst>
              <a:gd name="adj1" fmla="val 38200000"/>
            </a:avLst>
          </a:prstGeom>
          <a:noFill/>
          <a:ln w="9525" cap="flat" cmpd="sng">
            <a:solidFill>
              <a:srgbClr val="9857F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403" name="Google Shape;403;p95"/>
          <p:cNvCxnSpPr>
            <a:stCxn id="399" idx="1"/>
            <a:endCxn id="400" idx="1"/>
          </p:cNvCxnSpPr>
          <p:nvPr/>
        </p:nvCxnSpPr>
        <p:spPr>
          <a:xfrm>
            <a:off x="1186500" y="1833464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9857F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404" name="Google Shape;404;p95"/>
          <p:cNvCxnSpPr>
            <a:stCxn id="400" idx="1"/>
            <a:endCxn id="401" idx="1"/>
          </p:cNvCxnSpPr>
          <p:nvPr/>
        </p:nvCxnSpPr>
        <p:spPr>
          <a:xfrm rot="10800000" flipV="1">
            <a:off x="1186476" y="2413648"/>
            <a:ext cx="24" cy="1106584"/>
          </a:xfrm>
          <a:prstGeom prst="bentConnector3">
            <a:avLst>
              <a:gd name="adj1" fmla="val 952600000"/>
            </a:avLst>
          </a:prstGeom>
          <a:noFill/>
          <a:ln w="9525" cap="flat" cmpd="sng">
            <a:solidFill>
              <a:srgbClr val="9857F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405" name="Google Shape;405;p95"/>
          <p:cNvCxnSpPr>
            <a:cxnSpLocks/>
            <a:stCxn id="401" idx="1"/>
          </p:cNvCxnSpPr>
          <p:nvPr/>
        </p:nvCxnSpPr>
        <p:spPr>
          <a:xfrm rot="10800000" flipH="1" flipV="1">
            <a:off x="1186476" y="3520232"/>
            <a:ext cx="12" cy="535528"/>
          </a:xfrm>
          <a:prstGeom prst="bentConnector3">
            <a:avLst>
              <a:gd name="adj1" fmla="val -1905000000"/>
            </a:avLst>
          </a:prstGeom>
          <a:noFill/>
          <a:ln w="9525" cap="flat" cmpd="sng">
            <a:solidFill>
              <a:srgbClr val="9857F3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3" name="Google Shape;401;p95">
            <a:extLst>
              <a:ext uri="{FF2B5EF4-FFF2-40B4-BE49-F238E27FC236}">
                <a16:creationId xmlns:a16="http://schemas.microsoft.com/office/drawing/2014/main" id="{B9A7811A-9A84-43AC-A15D-90F568AD85D1}"/>
              </a:ext>
            </a:extLst>
          </p:cNvPr>
          <p:cNvSpPr/>
          <p:nvPr/>
        </p:nvSpPr>
        <p:spPr>
          <a:xfrm>
            <a:off x="1186488" y="277709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Схемы (архитектура, БД)</a:t>
            </a:r>
          </a:p>
        </p:txBody>
      </p:sp>
      <p:cxnSp>
        <p:nvCxnSpPr>
          <p:cNvPr id="16" name="Google Shape;405;p95">
            <a:extLst>
              <a:ext uri="{FF2B5EF4-FFF2-40B4-BE49-F238E27FC236}">
                <a16:creationId xmlns:a16="http://schemas.microsoft.com/office/drawing/2014/main" id="{FC82CD4A-CD81-4A31-81AD-BCAFF5B3638F}"/>
              </a:ext>
            </a:extLst>
          </p:cNvPr>
          <p:cNvCxnSpPr/>
          <p:nvPr/>
        </p:nvCxnSpPr>
        <p:spPr>
          <a:xfrm rot="10800000" flipH="1" flipV="1">
            <a:off x="1185865" y="2417411"/>
            <a:ext cx="12" cy="526650"/>
          </a:xfrm>
          <a:prstGeom prst="bentConnector3">
            <a:avLst>
              <a:gd name="adj1" fmla="val -1905000000"/>
            </a:avLst>
          </a:prstGeom>
          <a:noFill/>
          <a:ln w="9525" cap="flat" cmpd="sng">
            <a:solidFill>
              <a:srgbClr val="9857F3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9" name="Google Shape;406;p95">
            <a:extLst>
              <a:ext uri="{FF2B5EF4-FFF2-40B4-BE49-F238E27FC236}">
                <a16:creationId xmlns:a16="http://schemas.microsoft.com/office/drawing/2014/main" id="{CEB63261-85F1-42EE-A350-0196E26D5A57}"/>
              </a:ext>
            </a:extLst>
          </p:cNvPr>
          <p:cNvSpPr/>
          <p:nvPr/>
        </p:nvSpPr>
        <p:spPr>
          <a:xfrm>
            <a:off x="1186476" y="387265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96"/>
          <p:cNvSpPr txBox="1"/>
          <p:nvPr/>
        </p:nvSpPr>
        <p:spPr>
          <a:xfrm>
            <a:off x="623400" y="330937"/>
            <a:ext cx="8520600" cy="721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 dirty="0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412" name="Google Shape;412;p96"/>
          <p:cNvGraphicFramePr/>
          <p:nvPr>
            <p:extLst>
              <p:ext uri="{D42A27DB-BD31-4B8C-83A1-F6EECF244321}">
                <p14:modId xmlns:p14="http://schemas.microsoft.com/office/powerpoint/2010/main" val="38861948"/>
              </p:ext>
            </p:extLst>
          </p:nvPr>
        </p:nvGraphicFramePr>
        <p:xfrm>
          <a:off x="952500" y="2382125"/>
          <a:ext cx="7264425" cy="2150722"/>
        </p:xfrm>
        <a:graphic>
          <a:graphicData uri="http://schemas.openxmlformats.org/drawingml/2006/table">
            <a:tbl>
              <a:tblPr>
                <a:noFill/>
                <a:tableStyleId>{2E529824-8523-4527-8CD3-08BE7BD76ACC}</a:tableStyleId>
              </a:tblPr>
              <a:tblGrid>
                <a:gridCol w="51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8665B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8665B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Создать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REST API 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Django REST Framework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Реализовать асинхронные задачи с </a:t>
                      </a:r>
                      <a:r>
                        <a:rPr lang="ru-RU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Celery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Разработать </a:t>
                      </a:r>
                      <a:r>
                        <a:rPr lang="ru-RU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фронтенд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 Vue.js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Настроить мониторинг системы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13" name="Google Shape;413;p96"/>
          <p:cNvSpPr/>
          <p:nvPr/>
        </p:nvSpPr>
        <p:spPr>
          <a:xfrm>
            <a:off x="1628250" y="1386300"/>
            <a:ext cx="5887500" cy="662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Цель проекта: 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Разработка полнофункционального сервиса доставки еды на </a:t>
            </a:r>
            <a:r>
              <a:rPr lang="ru-RU" sz="1500" dirty="0" err="1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Django</a:t>
            </a:r>
            <a:endParaRPr sz="15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97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Какие технологии использовались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4DC056-325B-4A8F-9196-2FDE43CC1487}"/>
              </a:ext>
            </a:extLst>
          </p:cNvPr>
          <p:cNvSpPr txBox="1"/>
          <p:nvPr/>
        </p:nvSpPr>
        <p:spPr>
          <a:xfrm>
            <a:off x="500547" y="971225"/>
            <a:ext cx="20524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8665B3"/>
              </a:buClr>
              <a:buFont typeface="+mj-lt"/>
              <a:buAutoNum type="arabicPeriod"/>
            </a:pPr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Backend</a:t>
            </a:r>
            <a:endParaRPr lang="ru-RU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CB001B-A597-478D-8ABC-C08C5D08A818}"/>
              </a:ext>
            </a:extLst>
          </p:cNvPr>
          <p:cNvSpPr txBox="1"/>
          <p:nvPr/>
        </p:nvSpPr>
        <p:spPr>
          <a:xfrm>
            <a:off x="500547" y="2385859"/>
            <a:ext cx="20524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8665B3"/>
              </a:buClr>
              <a:buFont typeface="+mj-lt"/>
              <a:buAutoNum type="arabicPeriod" startAt="2"/>
            </a:pPr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Frontend</a:t>
            </a:r>
            <a:endParaRPr lang="ru-RU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922067-B0AB-48BF-B6D3-69083A3DCAC7}"/>
              </a:ext>
            </a:extLst>
          </p:cNvPr>
          <p:cNvSpPr txBox="1"/>
          <p:nvPr/>
        </p:nvSpPr>
        <p:spPr>
          <a:xfrm>
            <a:off x="500547" y="3881697"/>
            <a:ext cx="20524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8665B3"/>
              </a:buClr>
              <a:buFont typeface="+mj-lt"/>
              <a:buAutoNum type="arabicPeriod" startAt="3"/>
            </a:pPr>
            <a:r>
              <a:rPr lang="ru-RU" b="1" dirty="0"/>
              <a:t>Мониторинг</a:t>
            </a:r>
            <a:endParaRPr lang="ru-RU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Google Shape;704;p122">
            <a:extLst>
              <a:ext uri="{FF2B5EF4-FFF2-40B4-BE49-F238E27FC236}">
                <a16:creationId xmlns:a16="http://schemas.microsoft.com/office/drawing/2014/main" id="{945FE03C-E46A-4DC3-82C4-DCED8DBDE8AF}"/>
              </a:ext>
            </a:extLst>
          </p:cNvPr>
          <p:cNvSpPr/>
          <p:nvPr/>
        </p:nvSpPr>
        <p:spPr>
          <a:xfrm>
            <a:off x="655160" y="1269711"/>
            <a:ext cx="4307457" cy="920726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Python 3.12 + Django 5.1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Django REST Framework, Djoser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Celery + Redis, PostgreSQL</a:t>
            </a:r>
          </a:p>
        </p:txBody>
      </p:sp>
      <p:sp>
        <p:nvSpPr>
          <p:cNvPr id="18" name="Google Shape;704;p122">
            <a:extLst>
              <a:ext uri="{FF2B5EF4-FFF2-40B4-BE49-F238E27FC236}">
                <a16:creationId xmlns:a16="http://schemas.microsoft.com/office/drawing/2014/main" id="{120BEA45-D6CC-496B-AC41-AFB25DD91E1E}"/>
              </a:ext>
            </a:extLst>
          </p:cNvPr>
          <p:cNvSpPr/>
          <p:nvPr/>
        </p:nvSpPr>
        <p:spPr>
          <a:xfrm>
            <a:off x="655160" y="2714722"/>
            <a:ext cx="4307457" cy="920726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</a:rPr>
              <a:t>Vue.js 3 + Vite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</a:rPr>
              <a:t>Pinia + Vue Router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</a:rPr>
              <a:t>WebSocket</a:t>
            </a:r>
          </a:p>
        </p:txBody>
      </p:sp>
      <p:sp>
        <p:nvSpPr>
          <p:cNvPr id="19" name="Google Shape;704;p122">
            <a:extLst>
              <a:ext uri="{FF2B5EF4-FFF2-40B4-BE49-F238E27FC236}">
                <a16:creationId xmlns:a16="http://schemas.microsoft.com/office/drawing/2014/main" id="{3A18B8BD-3577-4CCA-B3E3-E102E3FE8BD2}"/>
              </a:ext>
            </a:extLst>
          </p:cNvPr>
          <p:cNvSpPr/>
          <p:nvPr/>
        </p:nvSpPr>
        <p:spPr>
          <a:xfrm>
            <a:off x="655160" y="4198525"/>
            <a:ext cx="4307457" cy="614251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Prometheus + Grafana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Flower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9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Что получилось</a:t>
            </a:r>
            <a:endParaRPr sz="3000"/>
          </a:p>
        </p:txBody>
      </p:sp>
    </p:spTree>
    <p:extLst>
      <p:ext uri="{BB962C8B-B14F-4D97-AF65-F5344CB8AC3E}">
        <p14:creationId xmlns:p14="http://schemas.microsoft.com/office/powerpoint/2010/main" val="1882529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9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6348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/>
              <a:t>Схема архитектуры приложения 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19E3ED4-F049-4346-A92D-8FC09085A0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446" y="823563"/>
            <a:ext cx="4927107" cy="413559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9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Схема БД</a:t>
            </a:r>
            <a:endParaRPr sz="3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0A7F612-F3AF-4A62-8563-ACC7A5791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3284" y="1130628"/>
            <a:ext cx="4675132" cy="392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51530"/>
      </p:ext>
    </p:extLst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2832</TotalTime>
  <Words>212</Words>
  <Application>Microsoft Office PowerPoint</Application>
  <PresentationFormat>Экран (16:9)</PresentationFormat>
  <Paragraphs>60</Paragraphs>
  <Slides>12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Roboto</vt:lpstr>
      <vt:lpstr>Arial</vt:lpstr>
      <vt:lpstr>Courier New</vt:lpstr>
      <vt:lpstr>Roboto Medium</vt:lpstr>
      <vt:lpstr>Светлая тема</vt:lpstr>
      <vt:lpstr>Светлая тема</vt:lpstr>
      <vt:lpstr>Светлая тема</vt:lpstr>
      <vt:lpstr>Презентация PowerPoint</vt:lpstr>
      <vt:lpstr>Меня хорошо видно &amp; слышно?</vt:lpstr>
      <vt:lpstr>Защита проекта Тема: Сервис доставки еды   </vt:lpstr>
      <vt:lpstr>План защиты</vt:lpstr>
      <vt:lpstr>Презентация PowerPoint</vt:lpstr>
      <vt:lpstr>Какие технологии использовались </vt:lpstr>
      <vt:lpstr>Что получилось</vt:lpstr>
      <vt:lpstr>Схема архитектуры приложения </vt:lpstr>
      <vt:lpstr>Схема БД</vt:lpstr>
      <vt:lpstr>Выводы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Artur Zaynullin</dc:creator>
  <cp:lastModifiedBy>Artur Zainullin</cp:lastModifiedBy>
  <cp:revision>14</cp:revision>
  <dcterms:modified xsi:type="dcterms:W3CDTF">2025-05-04T10:41:35Z</dcterms:modified>
</cp:coreProperties>
</file>